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8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1E14E33-8F6A-4A62-873F-1CD5C76213CA}" type="datetimeFigureOut">
              <a:rPr lang="cs-CZ" smtClean="0"/>
              <a:t>17.3.2017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6264B1C-9715-4020-9EE0-D9E148D0AA2C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dumy.cz/stahnout/70859" TargetMode="External"/><Relationship Id="rId2" Type="http://schemas.openxmlformats.org/officeDocument/2006/relationships/hyperlink" Target="http://www.moderni-dejiny.cz/clanek/mnichovska-dohoda-29-9-1938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ss-ou.cz/files/files/Moderni_skola/.../VY_32_INOVACE_DEJ.M2.117.pp" TargetMode="External"/><Relationship Id="rId5" Type="http://schemas.openxmlformats.org/officeDocument/2006/relationships/hyperlink" Target="dumy.cz/stahnout/26421" TargetMode="External"/><Relationship Id="rId4" Type="http://schemas.openxmlformats.org/officeDocument/2006/relationships/hyperlink" Target="http://www.zsbuttulova.cz/assets/files/ucime-se-aktivne2/VY_32_INOVACE_D2/VY_32_INOVACE_D2.20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2. světová válka v Československu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Václav Švec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2920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Mnichovská dohoda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Dohoda o odstoupení pohraničních území ČSR obývaných německou menšinou Německu; podepsána 29. 9. 1938 na konferenci v Mnichově představiteli </a:t>
            </a:r>
            <a:r>
              <a:rPr lang="cs-CZ" sz="2000" dirty="0" smtClean="0"/>
              <a:t>Německa, Itálie, </a:t>
            </a:r>
            <a:r>
              <a:rPr lang="cs-CZ" sz="2000" dirty="0"/>
              <a:t>Velké Británie </a:t>
            </a:r>
            <a:r>
              <a:rPr lang="cs-CZ" sz="2000" dirty="0" smtClean="0"/>
              <a:t>a Francie. </a:t>
            </a:r>
            <a:r>
              <a:rPr lang="cs-CZ" sz="2000" dirty="0"/>
              <a:t>Zástupci československé vlády na konferenci pozváni nebyli; dohoda byla pro ČSR ultimátem, které pod nátlakem přijala. V říjnu 1938 vyhověla ČSR i územním požadavkům Polska (Těšínsko) a v listopadu i Maďarska (jižní a východní Slovensko, značná část Podkarpatské Rusi).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62398"/>
            <a:ext cx="4248472" cy="2910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414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Protektorát Č a M - počátek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Dne 14. 3. 1939 odcestoval do Berlína za Hitlerem prezident Hácha a ministr zahraničí František </a:t>
            </a:r>
            <a:r>
              <a:rPr lang="cs-CZ" dirty="0" err="1"/>
              <a:t>Chvalkovský</a:t>
            </a:r>
            <a:r>
              <a:rPr lang="cs-CZ" dirty="0"/>
              <a:t>.</a:t>
            </a:r>
          </a:p>
          <a:p>
            <a:r>
              <a:rPr lang="cs-CZ" dirty="0"/>
              <a:t>Bylo jim oznámeno, že české země budou obsazeny německou armádou a připojeny k říši. Němci žádali souhlas s okupací a vyhrožovali, že v případě odporu bude Praha zničena leteckým útokem.</a:t>
            </a:r>
          </a:p>
          <a:p>
            <a:r>
              <a:rPr lang="cs-CZ" dirty="0"/>
              <a:t>Hácha podlehl a ráno 15. 3. 1939 překročila německá vojska hranice.</a:t>
            </a:r>
          </a:p>
          <a:p>
            <a:r>
              <a:rPr lang="cs-CZ" dirty="0"/>
              <a:t>Protektorát Čechy a Morava byl vyhlášen Hitlerovým výnosem z 16. 3. 1939.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9018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Hitler před podpisem výnosu o zřízení protektorátu</a:t>
            </a:r>
            <a:endParaRPr lang="cs-C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12776"/>
            <a:ext cx="3672408" cy="481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257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Obyvatelstvo v protektorátu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Obyvatelstvo se dělilo na 3 skupiny</a:t>
            </a:r>
          </a:p>
          <a:p>
            <a:r>
              <a:rPr lang="cs-CZ" dirty="0"/>
              <a:t>1) střední proud – tvořila jej masa lidí, kteří nesouhlasili        s okupací, zůstali však pasivní,</a:t>
            </a:r>
          </a:p>
          <a:p>
            <a:r>
              <a:rPr lang="cs-CZ" dirty="0"/>
              <a:t>2) krajní proud – spolupracovali s Němci – čeští fašisti, zrádci, udavači, kolaboranti,</a:t>
            </a:r>
          </a:p>
          <a:p>
            <a:r>
              <a:rPr lang="cs-CZ" dirty="0"/>
              <a:t>3) aktivní bojovníci – byli proti německé okupaci, jednalo se o příslušníky odbojových skupin a organizací.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155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Atentát na Heydricha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Dne 27. 5. 1942 byl spáchán atentát na Reinharda Heydricha pod krycím názvem „</a:t>
            </a:r>
            <a:r>
              <a:rPr lang="cs-CZ" dirty="0" err="1"/>
              <a:t>Anthropoid</a:t>
            </a:r>
            <a:r>
              <a:rPr lang="cs-CZ" dirty="0"/>
              <a:t>“. Atentát provedli Jan Kubiš a Jozef Gabčík. </a:t>
            </a:r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2397896" cy="352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356992"/>
            <a:ext cx="2925950" cy="3025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068960"/>
            <a:ext cx="2486867" cy="33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252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Vypálení </a:t>
            </a:r>
            <a:r>
              <a:rPr lang="cs-CZ" dirty="0"/>
              <a:t>L</a:t>
            </a:r>
            <a:r>
              <a:rPr lang="cs-CZ" dirty="0" smtClean="0"/>
              <a:t>idic a Ležáků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 smtClean="0"/>
              <a:t>Lidice</a:t>
            </a:r>
          </a:p>
          <a:p>
            <a:r>
              <a:rPr lang="cs-CZ" dirty="0"/>
              <a:t>Vesnice, která byla v důsledku heydrichiády vypálena a dokonale srovnána se zemí a veškeré místní obyvatelstvo vyvražděno nebo odsunuto do koncentračních táborů.</a:t>
            </a:r>
          </a:p>
          <a:p>
            <a:r>
              <a:rPr lang="cs-CZ" dirty="0"/>
              <a:t>Vše začalo už navečer dne 9. června, kdy byly Lidice obklíčeny jednotkami SS a německé policie a nikdo nesměl obec opustit. </a:t>
            </a:r>
          </a:p>
          <a:p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77072"/>
            <a:ext cx="3593976" cy="262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388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 smtClean="0"/>
              <a:t>Ležáky</a:t>
            </a:r>
          </a:p>
          <a:p>
            <a:r>
              <a:rPr lang="cs-CZ" dirty="0"/>
              <a:t>14 dní po vyhlazení Lidic v důsledku heydrichiády vypálena a její obyvatele zavražděni nacisty jako odplata za to, že v ní byla ukrývána vysílačka Libuše parašutistické skupiny Silver A, která se účastnila atentátu na říšského protektora Reinharda Heydricha.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1610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Slovenské národní povstání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1943 – vznik Slovenské národní rady – ústřední odbojový orgán, který připravoval ve spolupráci s partyzány a slovenskou a sovětskou armádou ozbrojené povstání • 29.8.1944 – začátek povstání • Banská Bystrica – centrum povstání • Ján </a:t>
            </a:r>
            <a:r>
              <a:rPr lang="cs-CZ" dirty="0" err="1"/>
              <a:t>Golian</a:t>
            </a:r>
            <a:r>
              <a:rPr lang="cs-CZ" dirty="0"/>
              <a:t> a Rudolf </a:t>
            </a:r>
            <a:r>
              <a:rPr lang="cs-CZ" dirty="0" err="1"/>
              <a:t>Viest</a:t>
            </a:r>
            <a:r>
              <a:rPr lang="cs-CZ" dirty="0"/>
              <a:t> – hlavní velitelé • 28.10.1944 – konec povstání, počátek partyzánské války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73386"/>
            <a:ext cx="3096344" cy="232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850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SNP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Úkol – pomoc postupu Rudé armády • Předčasné vypuknutí povstání – neplánované obsazení Slovenska německým vojskem kvůli zvýšené partyzánské činnosti • Rychlé šíření povstání – 30 okresů(asi 1,7 milionů obyvatel) • Národní výbory – politické řízení povstání • Sbor pověřenců – vládní a výkonný orgán Slovenské národní rady (Karol </a:t>
            </a:r>
            <a:r>
              <a:rPr lang="cs-CZ" dirty="0" err="1"/>
              <a:t>Šmidke</a:t>
            </a:r>
            <a:r>
              <a:rPr lang="cs-CZ" dirty="0"/>
              <a:t> a </a:t>
            </a:r>
            <a:r>
              <a:rPr lang="cs-CZ" dirty="0" err="1"/>
              <a:t>Vavro</a:t>
            </a:r>
            <a:r>
              <a:rPr lang="cs-CZ" dirty="0"/>
              <a:t> Šrobár)</a:t>
            </a:r>
          </a:p>
        </p:txBody>
      </p:sp>
    </p:spTree>
    <p:extLst>
      <p:ext uri="{BB962C8B-B14F-4D97-AF65-F5344CB8AC3E}">
        <p14:creationId xmlns:p14="http://schemas.microsoft.com/office/powerpoint/2010/main" val="2348159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Pražské květnové povstání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sz="3200" dirty="0">
                <a:solidFill>
                  <a:schemeClr val="tx2">
                    <a:lumMod val="50000"/>
                  </a:schemeClr>
                </a:solidFill>
              </a:rPr>
              <a:t>4.května 1945</a:t>
            </a:r>
          </a:p>
          <a:p>
            <a:r>
              <a:rPr lang="cs-CZ" dirty="0"/>
              <a:t>První projevy otevřeného odporu proti fašistům</a:t>
            </a:r>
          </a:p>
          <a:p>
            <a:r>
              <a:rPr lang="cs-CZ" dirty="0"/>
              <a:t>Odstraňování německých nápisů</a:t>
            </a:r>
          </a:p>
          <a:p>
            <a:pPr algn="ctr"/>
            <a:r>
              <a:rPr lang="cs-CZ" sz="3200" i="1" dirty="0">
                <a:solidFill>
                  <a:schemeClr val="tx2">
                    <a:lumMod val="75000"/>
                  </a:schemeClr>
                </a:solidFill>
              </a:rPr>
              <a:t>5.května </a:t>
            </a:r>
            <a:r>
              <a:rPr lang="cs-CZ" sz="3200" i="1" dirty="0" smtClean="0">
                <a:solidFill>
                  <a:schemeClr val="tx2">
                    <a:lumMod val="75000"/>
                  </a:schemeClr>
                </a:solidFill>
              </a:rPr>
              <a:t>1945</a:t>
            </a:r>
          </a:p>
          <a:p>
            <a:r>
              <a:rPr lang="cs-CZ" b="1" dirty="0"/>
              <a:t>Počátek</a:t>
            </a:r>
            <a:r>
              <a:rPr lang="cs-CZ" dirty="0"/>
              <a:t> pražského povstání – v čele Česká národní rada</a:t>
            </a:r>
          </a:p>
          <a:p>
            <a:r>
              <a:rPr lang="cs-CZ" b="1" dirty="0"/>
              <a:t>Boje o rozhlas </a:t>
            </a:r>
            <a:r>
              <a:rPr lang="cs-CZ" dirty="0"/>
              <a:t>– začíná české vysílání</a:t>
            </a:r>
          </a:p>
          <a:p>
            <a:r>
              <a:rPr lang="cs-CZ" b="1" dirty="0"/>
              <a:t>Volání Prahy </a:t>
            </a:r>
            <a:r>
              <a:rPr lang="cs-CZ" dirty="0"/>
              <a:t>o pomoc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2250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200" dirty="0">
                <a:solidFill>
                  <a:schemeClr val="tx2">
                    <a:lumMod val="75000"/>
                  </a:schemeClr>
                </a:solidFill>
              </a:rPr>
              <a:t>6.května 1945</a:t>
            </a:r>
          </a:p>
          <a:p>
            <a:pPr marL="0" indent="0">
              <a:buNone/>
            </a:pPr>
            <a:r>
              <a:rPr lang="cs-CZ" dirty="0"/>
              <a:t>    Stavění </a:t>
            </a:r>
            <a:r>
              <a:rPr lang="cs-CZ" b="1" dirty="0"/>
              <a:t>barikád</a:t>
            </a:r>
            <a:r>
              <a:rPr lang="cs-CZ" dirty="0"/>
              <a:t> v ulicích, na mostech apod.</a:t>
            </a:r>
          </a:p>
          <a:p>
            <a:pPr marL="0" indent="0">
              <a:buNone/>
            </a:pPr>
            <a:r>
              <a:rPr lang="cs-CZ" dirty="0"/>
              <a:t>    Skupiny </a:t>
            </a:r>
            <a:r>
              <a:rPr lang="cs-CZ" b="1" dirty="0"/>
              <a:t>SS</a:t>
            </a:r>
            <a:r>
              <a:rPr lang="cs-CZ" dirty="0"/>
              <a:t> se stahují do </a:t>
            </a:r>
            <a:r>
              <a:rPr lang="cs-CZ" dirty="0" smtClean="0"/>
              <a:t>Prahy</a:t>
            </a:r>
          </a:p>
          <a:p>
            <a:pPr marL="0" indent="0" algn="ctr">
              <a:buNone/>
            </a:pPr>
            <a:r>
              <a:rPr lang="cs-CZ" dirty="0">
                <a:solidFill>
                  <a:schemeClr val="tx2">
                    <a:lumMod val="75000"/>
                  </a:schemeClr>
                </a:solidFill>
              </a:rPr>
              <a:t>7.května 1945</a:t>
            </a:r>
            <a:endParaRPr lang="cs-CZ" dirty="0"/>
          </a:p>
          <a:p>
            <a:r>
              <a:rPr lang="cs-CZ" dirty="0"/>
              <a:t>Nejtěžší boje </a:t>
            </a:r>
            <a:r>
              <a:rPr lang="cs-CZ" b="1" dirty="0"/>
              <a:t>na barikádách</a:t>
            </a:r>
          </a:p>
          <a:p>
            <a:r>
              <a:rPr lang="cs-CZ" dirty="0"/>
              <a:t>Boje s přijíždějícími </a:t>
            </a:r>
            <a:r>
              <a:rPr lang="cs-CZ" b="1" dirty="0" smtClean="0"/>
              <a:t>tanky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        </a:t>
            </a:r>
            <a:r>
              <a:rPr lang="cs-CZ" dirty="0" smtClean="0"/>
              <a:t>                  </a:t>
            </a:r>
            <a:r>
              <a:rPr lang="cs-CZ" sz="3600" dirty="0">
                <a:solidFill>
                  <a:schemeClr val="tx2">
                    <a:lumMod val="75000"/>
                  </a:schemeClr>
                </a:solidFill>
              </a:rPr>
              <a:t>8.května 1945</a:t>
            </a:r>
          </a:p>
          <a:p>
            <a:pPr marL="0" indent="0">
              <a:buNone/>
            </a:pPr>
            <a:r>
              <a:rPr lang="cs-CZ" dirty="0"/>
              <a:t>    ČNR přijala </a:t>
            </a:r>
            <a:r>
              <a:rPr lang="cs-CZ" b="1" dirty="0"/>
              <a:t>kapitulaci německých vojsk</a:t>
            </a:r>
          </a:p>
          <a:p>
            <a:pPr marL="0" indent="0">
              <a:buNone/>
            </a:pPr>
            <a:r>
              <a:rPr lang="cs-CZ" dirty="0"/>
              <a:t>    Počíná jejich </a:t>
            </a:r>
            <a:r>
              <a:rPr lang="cs-CZ" b="1" dirty="0"/>
              <a:t>odchod</a:t>
            </a:r>
            <a:r>
              <a:rPr lang="cs-CZ" dirty="0"/>
              <a:t> z Čech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22212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9.května 1945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 Drážďan přijely na </a:t>
            </a:r>
            <a:r>
              <a:rPr lang="cs-CZ" b="1" dirty="0"/>
              <a:t>pomoc Praze </a:t>
            </a:r>
            <a:r>
              <a:rPr lang="cs-CZ" dirty="0"/>
              <a:t>sovětské tankové jednotky </a:t>
            </a:r>
            <a:r>
              <a:rPr lang="cs-CZ" b="1" dirty="0"/>
              <a:t>generála </a:t>
            </a:r>
            <a:r>
              <a:rPr lang="cs-CZ" b="1" dirty="0" err="1"/>
              <a:t>Koněva</a:t>
            </a:r>
            <a:r>
              <a:rPr lang="cs-CZ" b="1" dirty="0"/>
              <a:t> </a:t>
            </a:r>
            <a:r>
              <a:rPr lang="cs-CZ" dirty="0"/>
              <a:t>(1.ukrajinský front)</a:t>
            </a:r>
          </a:p>
          <a:p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Končí boje o Prahu </a:t>
            </a:r>
            <a:r>
              <a:rPr lang="cs-CZ" dirty="0"/>
              <a:t>a nastává definitivní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konec</a:t>
            </a:r>
            <a:r>
              <a:rPr lang="cs-CZ" dirty="0"/>
              <a:t>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2.světové války </a:t>
            </a:r>
            <a:r>
              <a:rPr lang="cs-CZ" dirty="0"/>
              <a:t>(porážka fašismu)</a:t>
            </a:r>
          </a:p>
          <a:p>
            <a:endParaRPr lang="cs-CZ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212976"/>
            <a:ext cx="4752528" cy="3169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661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Zdroje: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http://www.moderni-dejiny.cz/clanek/mnichovska-dohoda-29-9-1938</a:t>
            </a:r>
            <a:r>
              <a:rPr lang="cs-CZ" dirty="0" smtClean="0">
                <a:hlinkClick r:id="rId2"/>
              </a:rPr>
              <a:t>/</a:t>
            </a:r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>
                <a:hlinkClick r:id="rId3"/>
              </a:rPr>
              <a:t>dumy.cz/</a:t>
            </a:r>
            <a:r>
              <a:rPr lang="cs-CZ" dirty="0" err="1" smtClean="0">
                <a:hlinkClick r:id="rId3"/>
              </a:rPr>
              <a:t>stahnout</a:t>
            </a:r>
            <a:r>
              <a:rPr lang="cs-CZ" dirty="0" smtClean="0">
                <a:hlinkClick r:id="rId3"/>
              </a:rPr>
              <a:t>/70859</a:t>
            </a:r>
            <a:endParaRPr lang="cs-CZ" dirty="0" smtClean="0"/>
          </a:p>
          <a:p>
            <a:r>
              <a:rPr lang="cs-CZ" dirty="0">
                <a:hlinkClick r:id="rId4"/>
              </a:rPr>
              <a:t>http://</a:t>
            </a:r>
            <a:r>
              <a:rPr lang="cs-CZ" dirty="0" smtClean="0">
                <a:hlinkClick r:id="rId4"/>
              </a:rPr>
              <a:t>www.zsbuttulova.cz/assets/files/ucime-se-aktivne2/VY_32_INOVACE_D2/VY_32_INOVACE_D2.20.pdf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>
                <a:hlinkClick r:id="rId5" action="ppaction://hlinkfile"/>
              </a:rPr>
              <a:t>dumy.cz/</a:t>
            </a:r>
            <a:r>
              <a:rPr lang="cs-CZ" dirty="0" err="1">
                <a:hlinkClick r:id="rId5" action="ppaction://hlinkfile"/>
              </a:rPr>
              <a:t>stahnout</a:t>
            </a:r>
            <a:r>
              <a:rPr lang="cs-CZ" dirty="0">
                <a:hlinkClick r:id="rId5" action="ppaction://hlinkfile"/>
              </a:rPr>
              <a:t>/26421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55576" y="242088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0" i="0" dirty="0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www.sss-ou.cz/</a:t>
            </a:r>
            <a:r>
              <a:rPr lang="cs-CZ" b="0" i="0" dirty="0" err="1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files</a:t>
            </a:r>
            <a:r>
              <a:rPr lang="cs-CZ" b="0" i="0" dirty="0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/</a:t>
            </a:r>
            <a:r>
              <a:rPr lang="cs-CZ" b="0" i="0" dirty="0" err="1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files</a:t>
            </a:r>
            <a:r>
              <a:rPr lang="cs-CZ" b="0" i="0" dirty="0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/</a:t>
            </a:r>
            <a:r>
              <a:rPr lang="cs-CZ" b="0" i="0" dirty="0" err="1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Moderni_skola</a:t>
            </a:r>
            <a:r>
              <a:rPr lang="cs-CZ" b="0" i="0" dirty="0" smtClean="0">
                <a:solidFill>
                  <a:srgbClr val="006621"/>
                </a:solidFill>
                <a:effectLst/>
                <a:latin typeface="arial"/>
                <a:hlinkClick r:id="rId6"/>
              </a:rPr>
              <a:t>/.../VY_32_INOVACE_DEJ.M2.117.pp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36960"/>
      </p:ext>
    </p:extLst>
  </p:cSld>
  <p:clrMapOvr>
    <a:masterClrMapping/>
  </p:clrMapOvr>
</p:sld>
</file>

<file path=ppt/theme/theme1.xml><?xml version="1.0" encoding="utf-8"?>
<a:theme xmlns:a="http://schemas.openxmlformats.org/drawingml/2006/main" name="Došky">
  <a:themeElements>
    <a:clrScheme name="Došky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ošky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38</TotalTime>
  <Words>610</Words>
  <Application>Microsoft Office PowerPoint</Application>
  <PresentationFormat>Předvádění na obrazovce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Došky</vt:lpstr>
      <vt:lpstr>2. světová válka v Československu </vt:lpstr>
      <vt:lpstr>Mnichovská dohoda</vt:lpstr>
      <vt:lpstr>Protektorát Č a M - počátek</vt:lpstr>
      <vt:lpstr>Hitler před podpisem výnosu o zřízení protektorátu</vt:lpstr>
      <vt:lpstr>Obyvatelstvo v protektorátu</vt:lpstr>
      <vt:lpstr>Atentát na Heydricha </vt:lpstr>
      <vt:lpstr>Vypálení Lidic a Ležáků</vt:lpstr>
      <vt:lpstr>Prezentace aplikace PowerPoint</vt:lpstr>
      <vt:lpstr>Slovenské národní povstání</vt:lpstr>
      <vt:lpstr>SNP</vt:lpstr>
      <vt:lpstr>Pražské květnové povstání</vt:lpstr>
      <vt:lpstr>Prezentace aplikace PowerPoint</vt:lpstr>
      <vt:lpstr>9.května 1945</vt:lpstr>
      <vt:lpstr>Zdroje: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světová válka v Československu</dc:title>
  <dc:creator>Václav Švec</dc:creator>
  <cp:lastModifiedBy>Václav Švec</cp:lastModifiedBy>
  <cp:revision>4</cp:revision>
  <dcterms:created xsi:type="dcterms:W3CDTF">2017-03-14T09:15:48Z</dcterms:created>
  <dcterms:modified xsi:type="dcterms:W3CDTF">2017-03-17T09:13:26Z</dcterms:modified>
</cp:coreProperties>
</file>