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30.1.2017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STRATEGIE ROZVOJE ŠKOLY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Dotazníkové šetření</a:t>
            </a:r>
          </a:p>
          <a:p>
            <a:r>
              <a:rPr lang="cs-CZ" dirty="0" smtClean="0"/>
              <a:t>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618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Co se Vám na naší škole nelíbí</a:t>
            </a:r>
            <a:r>
              <a:rPr lang="cs-CZ" b="1" dirty="0" smtClean="0"/>
              <a:t>?</a:t>
            </a:r>
          </a:p>
          <a:p>
            <a:r>
              <a:rPr lang="cs-CZ" dirty="0"/>
              <a:t>Záchody </a:t>
            </a:r>
            <a:r>
              <a:rPr lang="cs-CZ" dirty="0" smtClean="0"/>
              <a:t>- 20 </a:t>
            </a:r>
            <a:r>
              <a:rPr lang="cs-CZ" dirty="0"/>
              <a:t>– 27 %</a:t>
            </a:r>
          </a:p>
          <a:p>
            <a:r>
              <a:rPr lang="cs-CZ" dirty="0"/>
              <a:t>Lavice </a:t>
            </a:r>
            <a:r>
              <a:rPr lang="cs-CZ" dirty="0" smtClean="0"/>
              <a:t>- 8 </a:t>
            </a:r>
            <a:r>
              <a:rPr lang="cs-CZ" dirty="0"/>
              <a:t>– 11 %</a:t>
            </a:r>
          </a:p>
          <a:p>
            <a:r>
              <a:rPr lang="cs-CZ" dirty="0"/>
              <a:t>Obědy </a:t>
            </a:r>
            <a:r>
              <a:rPr lang="cs-CZ" dirty="0" smtClean="0"/>
              <a:t>- 8</a:t>
            </a:r>
            <a:endParaRPr lang="cs-CZ" dirty="0"/>
          </a:p>
          <a:p>
            <a:r>
              <a:rPr lang="cs-CZ" dirty="0"/>
              <a:t>Sokolovna-tělocvična </a:t>
            </a:r>
            <a:r>
              <a:rPr lang="cs-CZ" dirty="0" smtClean="0"/>
              <a:t>- 6 </a:t>
            </a:r>
            <a:r>
              <a:rPr lang="cs-CZ" dirty="0"/>
              <a:t>– 8 %</a:t>
            </a:r>
          </a:p>
          <a:p>
            <a:r>
              <a:rPr lang="cs-CZ" dirty="0"/>
              <a:t>Nábytek </a:t>
            </a:r>
            <a:r>
              <a:rPr lang="cs-CZ" dirty="0" smtClean="0"/>
              <a:t>- 4 </a:t>
            </a:r>
            <a:r>
              <a:rPr lang="cs-CZ" dirty="0"/>
              <a:t>– 5 %</a:t>
            </a:r>
          </a:p>
          <a:p>
            <a:r>
              <a:rPr lang="cs-CZ" dirty="0"/>
              <a:t>Škola </a:t>
            </a:r>
            <a:r>
              <a:rPr lang="cs-CZ" dirty="0" smtClean="0"/>
              <a:t>- 2 </a:t>
            </a:r>
            <a:r>
              <a:rPr lang="cs-CZ" dirty="0"/>
              <a:t>– 2,7 %</a:t>
            </a:r>
          </a:p>
          <a:p>
            <a:r>
              <a:rPr lang="cs-CZ" dirty="0"/>
              <a:t>Tabule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Učebna VV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Podlahy, lino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Nejsou </a:t>
            </a:r>
            <a:r>
              <a:rPr lang="cs-CZ" dirty="0" smtClean="0"/>
              <a:t>tablety - 2</a:t>
            </a:r>
            <a:endParaRPr lang="cs-CZ" dirty="0"/>
          </a:p>
          <a:p>
            <a:r>
              <a:rPr lang="cs-CZ" dirty="0"/>
              <a:t>Chování některých žáků </a:t>
            </a:r>
            <a:r>
              <a:rPr lang="cs-CZ" dirty="0" smtClean="0"/>
              <a:t>- 2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40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Z jakého důvodu bys doporučil(a) svému kamarádovi, aby přestoupil na naši školu</a:t>
            </a:r>
            <a:r>
              <a:rPr lang="cs-CZ" b="1" dirty="0" smtClean="0"/>
              <a:t>?</a:t>
            </a:r>
          </a:p>
          <a:p>
            <a:r>
              <a:rPr lang="cs-CZ" dirty="0"/>
              <a:t>Málo dětí ve třídě </a:t>
            </a:r>
            <a:r>
              <a:rPr lang="cs-CZ" dirty="0" smtClean="0"/>
              <a:t>– 17 – </a:t>
            </a:r>
            <a:r>
              <a:rPr lang="cs-CZ" dirty="0"/>
              <a:t>23 %</a:t>
            </a:r>
          </a:p>
          <a:p>
            <a:r>
              <a:rPr lang="cs-CZ" dirty="0"/>
              <a:t>Hodné učitelky – </a:t>
            </a:r>
            <a:r>
              <a:rPr lang="cs-CZ" dirty="0" smtClean="0"/>
              <a:t>učitelé - 14 </a:t>
            </a:r>
            <a:r>
              <a:rPr lang="cs-CZ" dirty="0"/>
              <a:t>– 19 %</a:t>
            </a:r>
          </a:p>
          <a:p>
            <a:r>
              <a:rPr lang="cs-CZ" dirty="0"/>
              <a:t>Hodně se naučíme </a:t>
            </a:r>
            <a:r>
              <a:rPr lang="cs-CZ" dirty="0" smtClean="0"/>
              <a:t>- 4 </a:t>
            </a:r>
            <a:r>
              <a:rPr lang="cs-CZ" dirty="0"/>
              <a:t>– 5 %</a:t>
            </a:r>
          </a:p>
          <a:p>
            <a:r>
              <a:rPr lang="cs-CZ" dirty="0"/>
              <a:t>Kamarádi </a:t>
            </a:r>
            <a:r>
              <a:rPr lang="cs-CZ" dirty="0" smtClean="0"/>
              <a:t>- 3 </a:t>
            </a:r>
            <a:r>
              <a:rPr lang="cs-CZ" dirty="0"/>
              <a:t>– 4 %</a:t>
            </a:r>
          </a:p>
          <a:p>
            <a:r>
              <a:rPr lang="cs-CZ" dirty="0"/>
              <a:t>Kolektiv </a:t>
            </a:r>
            <a:r>
              <a:rPr lang="cs-CZ" dirty="0" smtClean="0"/>
              <a:t>- 3</a:t>
            </a:r>
            <a:endParaRPr lang="cs-CZ" dirty="0"/>
          </a:p>
          <a:p>
            <a:r>
              <a:rPr lang="cs-CZ" dirty="0"/>
              <a:t>Učitelé mají na žáky dost času </a:t>
            </a:r>
            <a:r>
              <a:rPr lang="cs-CZ" dirty="0" smtClean="0"/>
              <a:t>- 3</a:t>
            </a:r>
            <a:endParaRPr lang="cs-CZ" dirty="0"/>
          </a:p>
          <a:p>
            <a:r>
              <a:rPr lang="cs-CZ" dirty="0"/>
              <a:t>Líp se učí </a:t>
            </a:r>
            <a:r>
              <a:rPr lang="cs-CZ" dirty="0" smtClean="0"/>
              <a:t>– 2 – 2,7 %</a:t>
            </a:r>
            <a:endParaRPr lang="cs-CZ" dirty="0"/>
          </a:p>
          <a:p>
            <a:r>
              <a:rPr lang="cs-CZ" dirty="0"/>
              <a:t>Budeme spolu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Chodím sem já </a:t>
            </a:r>
            <a:r>
              <a:rPr lang="cs-CZ" dirty="0" smtClean="0"/>
              <a:t>- 2</a:t>
            </a: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89599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Jaký je podle </a:t>
            </a:r>
            <a:r>
              <a:rPr lang="cs-CZ" b="1" dirty="0" smtClean="0"/>
              <a:t>tebe </a:t>
            </a:r>
            <a:r>
              <a:rPr lang="cs-CZ" b="1" dirty="0"/>
              <a:t>důvod odchodu našich žáků do jiné školy</a:t>
            </a:r>
            <a:r>
              <a:rPr lang="cs-CZ" b="1" dirty="0" smtClean="0"/>
              <a:t>?</a:t>
            </a:r>
            <a:endParaRPr lang="cs-CZ" b="1" dirty="0"/>
          </a:p>
          <a:p>
            <a:r>
              <a:rPr lang="cs-CZ" dirty="0"/>
              <a:t>Stěhování </a:t>
            </a:r>
            <a:r>
              <a:rPr lang="cs-CZ" dirty="0" smtClean="0"/>
              <a:t>- 7 </a:t>
            </a:r>
            <a:r>
              <a:rPr lang="cs-CZ" dirty="0"/>
              <a:t>– 10 %</a:t>
            </a:r>
          </a:p>
          <a:p>
            <a:r>
              <a:rPr lang="cs-CZ" dirty="0"/>
              <a:t>Nelíbí se jim </a:t>
            </a:r>
            <a:r>
              <a:rPr lang="cs-CZ" dirty="0" smtClean="0"/>
              <a:t>tu - 5 </a:t>
            </a:r>
            <a:r>
              <a:rPr lang="cs-CZ" dirty="0"/>
              <a:t>– 7 %</a:t>
            </a:r>
          </a:p>
          <a:p>
            <a:r>
              <a:rPr lang="cs-CZ" dirty="0"/>
              <a:t>Rodiče </a:t>
            </a:r>
            <a:r>
              <a:rPr lang="cs-CZ" dirty="0" smtClean="0"/>
              <a:t>- 4 </a:t>
            </a:r>
            <a:r>
              <a:rPr lang="cs-CZ" dirty="0"/>
              <a:t>– 5 %</a:t>
            </a:r>
          </a:p>
          <a:p>
            <a:r>
              <a:rPr lang="cs-CZ" dirty="0"/>
              <a:t>Víc se naučí </a:t>
            </a:r>
            <a:r>
              <a:rPr lang="cs-CZ" dirty="0" smtClean="0"/>
              <a:t>- 4</a:t>
            </a:r>
            <a:endParaRPr lang="cs-CZ" dirty="0"/>
          </a:p>
          <a:p>
            <a:r>
              <a:rPr lang="cs-CZ" dirty="0"/>
              <a:t>Pracovní příležitost pro rodiče </a:t>
            </a:r>
            <a:r>
              <a:rPr lang="cs-CZ" dirty="0" smtClean="0"/>
              <a:t>- 3 </a:t>
            </a:r>
            <a:r>
              <a:rPr lang="cs-CZ" dirty="0"/>
              <a:t>– 4 %</a:t>
            </a:r>
          </a:p>
          <a:p>
            <a:r>
              <a:rPr lang="cs-CZ" dirty="0"/>
              <a:t>Lepší přístup a výuka </a:t>
            </a:r>
            <a:r>
              <a:rPr lang="cs-CZ" dirty="0" smtClean="0"/>
              <a:t>- 3</a:t>
            </a:r>
            <a:endParaRPr lang="cs-CZ" dirty="0"/>
          </a:p>
          <a:p>
            <a:r>
              <a:rPr lang="cs-CZ" dirty="0"/>
              <a:t>Pomluvy </a:t>
            </a:r>
            <a:r>
              <a:rPr lang="cs-CZ" dirty="0" smtClean="0"/>
              <a:t>- 3</a:t>
            </a:r>
            <a:endParaRPr lang="cs-CZ" dirty="0"/>
          </a:p>
          <a:p>
            <a:r>
              <a:rPr lang="cs-CZ" dirty="0"/>
              <a:t>Gymnázium </a:t>
            </a:r>
            <a:r>
              <a:rPr lang="cs-CZ" dirty="0" smtClean="0"/>
              <a:t>- 2 </a:t>
            </a:r>
            <a:r>
              <a:rPr lang="cs-CZ" dirty="0"/>
              <a:t>– 2,7 %</a:t>
            </a:r>
          </a:p>
          <a:p>
            <a:r>
              <a:rPr lang="cs-CZ" dirty="0"/>
              <a:t>Vztahy mezi žáky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Lepší vybavení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Myslí si, že se u nás nic nenaučí </a:t>
            </a:r>
            <a:r>
              <a:rPr lang="cs-CZ" dirty="0" smtClean="0"/>
              <a:t>- 2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488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/>
              <a:t>Na co bys </a:t>
            </a:r>
            <a:r>
              <a:rPr lang="cs-CZ" b="1" dirty="0" smtClean="0"/>
              <a:t>využila(a) </a:t>
            </a:r>
            <a:r>
              <a:rPr lang="cs-CZ" b="1" dirty="0"/>
              <a:t>finanční prostředky</a:t>
            </a:r>
            <a:r>
              <a:rPr lang="cs-CZ" b="1" dirty="0" smtClean="0"/>
              <a:t>?</a:t>
            </a:r>
          </a:p>
          <a:p>
            <a:r>
              <a:rPr lang="cs-CZ" dirty="0"/>
              <a:t>Vybavení </a:t>
            </a:r>
            <a:r>
              <a:rPr lang="cs-CZ" dirty="0" smtClean="0"/>
              <a:t>- 19 </a:t>
            </a:r>
            <a:r>
              <a:rPr lang="cs-CZ" dirty="0"/>
              <a:t>– 26 %</a:t>
            </a:r>
          </a:p>
          <a:p>
            <a:r>
              <a:rPr lang="cs-CZ" dirty="0"/>
              <a:t>Záchody </a:t>
            </a:r>
            <a:r>
              <a:rPr lang="cs-CZ" dirty="0" smtClean="0"/>
              <a:t>- 14 </a:t>
            </a:r>
            <a:r>
              <a:rPr lang="cs-CZ" dirty="0"/>
              <a:t>– 19 %</a:t>
            </a:r>
          </a:p>
          <a:p>
            <a:r>
              <a:rPr lang="cs-CZ" dirty="0"/>
              <a:t>Lavice </a:t>
            </a:r>
            <a:r>
              <a:rPr lang="cs-CZ" dirty="0" smtClean="0"/>
              <a:t>- 12 </a:t>
            </a:r>
            <a:r>
              <a:rPr lang="cs-CZ" dirty="0"/>
              <a:t>– 16 %</a:t>
            </a:r>
          </a:p>
          <a:p>
            <a:r>
              <a:rPr lang="cs-CZ" dirty="0"/>
              <a:t>Tělocvična </a:t>
            </a:r>
            <a:r>
              <a:rPr lang="cs-CZ" dirty="0" smtClean="0"/>
              <a:t>- 8 </a:t>
            </a:r>
            <a:r>
              <a:rPr lang="cs-CZ" dirty="0"/>
              <a:t>– 11 %</a:t>
            </a:r>
          </a:p>
          <a:p>
            <a:r>
              <a:rPr lang="cs-CZ" dirty="0"/>
              <a:t>Interaktivní tabule </a:t>
            </a:r>
            <a:r>
              <a:rPr lang="cs-CZ" dirty="0" smtClean="0"/>
              <a:t>- 7 </a:t>
            </a:r>
            <a:r>
              <a:rPr lang="cs-CZ" dirty="0"/>
              <a:t>– 10 %</a:t>
            </a:r>
          </a:p>
          <a:p>
            <a:r>
              <a:rPr lang="cs-CZ" dirty="0"/>
              <a:t>Oprava školy </a:t>
            </a:r>
            <a:r>
              <a:rPr lang="cs-CZ" dirty="0" smtClean="0"/>
              <a:t>- 5 </a:t>
            </a:r>
            <a:r>
              <a:rPr lang="cs-CZ" dirty="0"/>
              <a:t>– 7 %</a:t>
            </a:r>
          </a:p>
          <a:p>
            <a:r>
              <a:rPr lang="cs-CZ" dirty="0"/>
              <a:t>Okna </a:t>
            </a:r>
            <a:r>
              <a:rPr lang="cs-CZ" dirty="0" smtClean="0"/>
              <a:t>- 4 </a:t>
            </a:r>
            <a:r>
              <a:rPr lang="cs-CZ" dirty="0"/>
              <a:t>– 5 %</a:t>
            </a:r>
          </a:p>
          <a:p>
            <a:r>
              <a:rPr lang="cs-CZ" dirty="0"/>
              <a:t>Vymalovat </a:t>
            </a:r>
            <a:r>
              <a:rPr lang="cs-CZ" dirty="0" smtClean="0"/>
              <a:t>- 3 </a:t>
            </a:r>
            <a:r>
              <a:rPr lang="cs-CZ" dirty="0"/>
              <a:t>– 4 %</a:t>
            </a:r>
          </a:p>
          <a:p>
            <a:r>
              <a:rPr lang="cs-CZ" dirty="0"/>
              <a:t>Šatny </a:t>
            </a:r>
            <a:r>
              <a:rPr lang="cs-CZ" dirty="0" smtClean="0"/>
              <a:t>- 3</a:t>
            </a:r>
            <a:endParaRPr lang="cs-CZ" dirty="0"/>
          </a:p>
          <a:p>
            <a:r>
              <a:rPr lang="cs-CZ" dirty="0"/>
              <a:t>Nová třída </a:t>
            </a:r>
            <a:r>
              <a:rPr lang="cs-CZ" dirty="0" smtClean="0"/>
              <a:t>- 3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33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Na co bys </a:t>
            </a:r>
            <a:r>
              <a:rPr lang="cs-CZ" b="1" dirty="0" smtClean="0"/>
              <a:t>využil(a) </a:t>
            </a:r>
            <a:r>
              <a:rPr lang="cs-CZ" b="1" dirty="0"/>
              <a:t>finanční prostředky</a:t>
            </a:r>
            <a:r>
              <a:rPr lang="cs-CZ" b="1" dirty="0" smtClean="0"/>
              <a:t>?</a:t>
            </a:r>
          </a:p>
          <a:p>
            <a:r>
              <a:rPr lang="cs-CZ" dirty="0" smtClean="0"/>
              <a:t>Hřiště - 3</a:t>
            </a:r>
            <a:endParaRPr lang="cs-CZ" dirty="0"/>
          </a:p>
          <a:p>
            <a:r>
              <a:rPr lang="cs-CZ" dirty="0"/>
              <a:t>Všechno </a:t>
            </a:r>
            <a:r>
              <a:rPr lang="cs-CZ" dirty="0" smtClean="0"/>
              <a:t>- 2 </a:t>
            </a:r>
            <a:r>
              <a:rPr lang="cs-CZ" dirty="0"/>
              <a:t>– 2,7 %</a:t>
            </a:r>
          </a:p>
          <a:p>
            <a:r>
              <a:rPr lang="cs-CZ" dirty="0"/>
              <a:t>Barevná fasáda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Lepší obědy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Vybavení sokolovny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Zahrada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Bazén na zahradu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Lepší PC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Volně přístupná WIFI </a:t>
            </a:r>
            <a:r>
              <a:rPr lang="cs-CZ" dirty="0" smtClean="0"/>
              <a:t>- 2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76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Rekapitulace: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V čem je naše škola výjimečná?</a:t>
            </a:r>
          </a:p>
          <a:p>
            <a:pPr marL="0" indent="0">
              <a:buNone/>
            </a:pPr>
            <a:r>
              <a:rPr lang="cs-CZ" dirty="0" smtClean="0"/>
              <a:t>	Nízký počet žáků, rodinná atmosféra, individuální práce s dětmi, jedinečné prostředí</a:t>
            </a:r>
          </a:p>
          <a:p>
            <a:pPr marL="0" indent="0">
              <a:buNone/>
            </a:pPr>
            <a:r>
              <a:rPr lang="cs-CZ" b="1" dirty="0" smtClean="0"/>
              <a:t>Co se žákům na škole nejvíce líbí?</a:t>
            </a:r>
          </a:p>
          <a:p>
            <a:pPr marL="0" indent="0">
              <a:buNone/>
            </a:pPr>
            <a:r>
              <a:rPr lang="cs-CZ" dirty="0"/>
              <a:t>	H</a:t>
            </a:r>
            <a:r>
              <a:rPr lang="cs-CZ" dirty="0" smtClean="0"/>
              <a:t>odné učitelky, učitelé, přístup k žákům</a:t>
            </a:r>
            <a:r>
              <a:rPr lang="cs-CZ" dirty="0"/>
              <a:t>, kolektiv, školní </a:t>
            </a:r>
            <a:r>
              <a:rPr lang="cs-CZ" dirty="0" smtClean="0"/>
              <a:t>zahrada, šatny, učebna PC</a:t>
            </a:r>
          </a:p>
          <a:p>
            <a:pPr marL="0" indent="0">
              <a:buNone/>
            </a:pPr>
            <a:r>
              <a:rPr lang="cs-CZ" b="1" dirty="0" smtClean="0"/>
              <a:t>Jakým způsobem by mohla škola ovlivnit zvýšení počtu žáků?</a:t>
            </a:r>
          </a:p>
          <a:p>
            <a:pPr marL="0" indent="0">
              <a:buNone/>
            </a:pPr>
            <a:r>
              <a:rPr lang="cs-CZ" dirty="0"/>
              <a:t>	V</a:t>
            </a:r>
            <a:r>
              <a:rPr lang="cs-CZ" dirty="0" smtClean="0"/>
              <a:t>ětší propagace, prezentace, originalita, využití výjimečného prostředí, kvalifikovaný sbor</a:t>
            </a:r>
          </a:p>
          <a:p>
            <a:pPr marL="0" indent="0">
              <a:buNone/>
            </a:pPr>
            <a:r>
              <a:rPr lang="cs-CZ" b="1" dirty="0" smtClean="0"/>
              <a:t>Co se rodičům a žákům na škole nelíbí?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Záchody, stravování, vybavení, sokolovna, výuka podle nejpomalejších, střídání učitelů</a:t>
            </a:r>
          </a:p>
          <a:p>
            <a:pPr marL="0" indent="0">
              <a:buNone/>
            </a:pPr>
            <a:r>
              <a:rPr lang="cs-CZ" b="1" dirty="0" smtClean="0"/>
              <a:t>Z jakého důvodu by žáci doporučili kamarádovi, aby přestoupil na naši školu?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 smtClean="0"/>
              <a:t>Málo dětí ve třídě, hodní učitelé</a:t>
            </a:r>
          </a:p>
          <a:p>
            <a:pPr marL="0" indent="0">
              <a:buNone/>
            </a:pPr>
            <a:r>
              <a:rPr lang="cs-CZ" b="1" dirty="0" smtClean="0"/>
              <a:t>Jaký je podle rodičů a žáků důvod odchodu žáků do jiné školy?</a:t>
            </a:r>
          </a:p>
          <a:p>
            <a:pPr marL="0" indent="0">
              <a:buNone/>
            </a:pPr>
            <a:r>
              <a:rPr lang="cs-CZ" dirty="0"/>
              <a:t>	K</a:t>
            </a:r>
            <a:r>
              <a:rPr lang="cs-CZ" dirty="0" smtClean="0"/>
              <a:t>valita učení, někteří učitelé, stěhování, práce rodičů, zůstávají slabší děti, lepší výuka</a:t>
            </a:r>
          </a:p>
          <a:p>
            <a:pPr marL="0" indent="0">
              <a:buNone/>
            </a:pPr>
            <a:r>
              <a:rPr lang="cs-CZ" b="1" dirty="0" smtClean="0"/>
              <a:t>Co potřebuje ke zlepšení 2.stupeň ZŠ?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 smtClean="0"/>
              <a:t>Kvalifikované a zkušené učitele, příprava na přijímací zkoušky, změna způsobu výuky</a:t>
            </a:r>
          </a:p>
          <a:p>
            <a:pPr marL="0" indent="0">
              <a:buNone/>
            </a:pPr>
            <a:r>
              <a:rPr lang="cs-CZ" b="1" dirty="0" smtClean="0"/>
              <a:t>Na co by žáci použili finanční prostředky?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Vybavení školy, záchody, tělocvična, oprava školy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392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strategie rozvoje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cs-CZ" b="1" dirty="0" smtClean="0"/>
              <a:t>Využití výjimečnosti školy </a:t>
            </a:r>
            <a:r>
              <a:rPr lang="cs-CZ" dirty="0" smtClean="0"/>
              <a:t>– rodinná atmosféra, individuální práce s dětmi, jedinečnost prostředí (ZUŠ, Botanická zahrada, zámek)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Zvýšení počtu žáků </a:t>
            </a:r>
            <a:r>
              <a:rPr lang="cs-CZ" dirty="0" smtClean="0"/>
              <a:t>- propagace školy, originalita, využití výjimečnosti, kvalifikovaný sbor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Odstranění nedostatků </a:t>
            </a:r>
            <a:r>
              <a:rPr lang="cs-CZ" dirty="0" smtClean="0"/>
              <a:t>– oprava budovy, zejména sociální zařízení, podlahy, stravování, vybavení, nepřizpůsobovat výuku nejslabším žákům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Eliminace odchodu žáků na jiné školy </a:t>
            </a:r>
            <a:r>
              <a:rPr lang="cs-CZ" dirty="0" smtClean="0"/>
              <a:t>– zlepšení kvality učení, výměna učitelů</a:t>
            </a:r>
          </a:p>
          <a:p>
            <a:pPr marL="514350" indent="-514350">
              <a:buAutoNum type="arabicPeriod"/>
            </a:pPr>
            <a:r>
              <a:rPr lang="cs-CZ" b="1" dirty="0" smtClean="0"/>
              <a:t>Zlepšení 2.stupně ZŠ </a:t>
            </a:r>
            <a:r>
              <a:rPr lang="cs-CZ" dirty="0" smtClean="0"/>
              <a:t>– kvalifikace učitelů, příprava žáků na přijímací zkoušky na SŠ, změna způsobu výuky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71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Strategické cíle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572487"/>
              </p:ext>
            </p:extLst>
          </p:nvPr>
        </p:nvGraphicFramePr>
        <p:xfrm>
          <a:off x="1524000" y="1397000"/>
          <a:ext cx="6096000" cy="321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Využití výjimečnosti školy </a:t>
                      </a:r>
                      <a:r>
                        <a:rPr lang="cs-CZ" dirty="0" smtClean="0"/>
                        <a:t>– rodinná atmosféra, individuální práce s dětmi, jedinečnost prostředí (ZUŠ, Botanická zahrada, zámek)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Od 02/2017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KDO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Vedení školy – učitelé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Úprava tematických plánů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Zařadit do výuky více originálních aktivit  vedoucí ke spolupráci se ZUŠ, </a:t>
                      </a:r>
                      <a:r>
                        <a:rPr lang="cs-CZ" dirty="0" err="1" smtClean="0"/>
                        <a:t>Bot.zahradou</a:t>
                      </a:r>
                      <a:r>
                        <a:rPr lang="cs-CZ" dirty="0" smtClean="0"/>
                        <a:t> a zámkem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0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Strategické cíle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1617248"/>
              </p:ext>
            </p:extLst>
          </p:nvPr>
        </p:nvGraphicFramePr>
        <p:xfrm>
          <a:off x="304800" y="1554163"/>
          <a:ext cx="868680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 gridSpan="4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b="1" dirty="0" smtClean="0"/>
                        <a:t>Zvýšení počtu žáků: </a:t>
                      </a:r>
                    </a:p>
                    <a:p>
                      <a:pPr marL="0" indent="0">
                        <a:buNone/>
                      </a:pPr>
                      <a:r>
                        <a:rPr lang="cs-CZ" b="0" dirty="0" smtClean="0"/>
                        <a:t>A) propagace školy </a:t>
                      </a:r>
                    </a:p>
                    <a:p>
                      <a:pPr marL="0" indent="0">
                        <a:buNone/>
                      </a:pPr>
                      <a:r>
                        <a:rPr lang="cs-CZ" b="0" dirty="0" smtClean="0"/>
                        <a:t>B) originalita - využití výjimečnosti</a:t>
                      </a:r>
                    </a:p>
                    <a:p>
                      <a:pPr marL="0" indent="0">
                        <a:buNone/>
                      </a:pPr>
                      <a:r>
                        <a:rPr lang="cs-CZ" b="0" baseline="0" dirty="0" smtClean="0"/>
                        <a:t>C)</a:t>
                      </a:r>
                      <a:r>
                        <a:rPr lang="cs-CZ" b="0" dirty="0" smtClean="0"/>
                        <a:t> kvalifikovaný sbor</a:t>
                      </a:r>
                    </a:p>
                  </a:txBody>
                  <a:tcPr marL="96520" marR="9652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KDY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02/2017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09/2017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</a:t>
                      </a:r>
                      <a:r>
                        <a:rPr lang="cs-CZ" baseline="0" dirty="0" smtClean="0"/>
                        <a:t> 02</a:t>
                      </a:r>
                      <a:r>
                        <a:rPr lang="cs-CZ" dirty="0" smtClean="0"/>
                        <a:t>/2017</a:t>
                      </a:r>
                      <a:endParaRPr lang="cs-CZ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KDO</a:t>
                      </a:r>
                      <a:endParaRPr lang="cs-CZ" dirty="0"/>
                    </a:p>
                  </a:txBody>
                  <a:tcPr marL="96520" marR="96520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Vedení školy - učitelé</a:t>
                      </a:r>
                      <a:endParaRPr lang="cs-CZ" dirty="0"/>
                    </a:p>
                  </a:txBody>
                  <a:tcPr marL="96520" marR="96520"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Informace pro rodiče, veřejnost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Úprava tematických plánů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Zvýšení</a:t>
                      </a:r>
                      <a:r>
                        <a:rPr lang="cs-CZ" baseline="0" dirty="0" smtClean="0"/>
                        <a:t> kvalifikace učitelů</a:t>
                      </a:r>
                      <a:endParaRPr lang="cs-CZ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JAK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Letáky, články, webové stránky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Zařadit do výuky více originálních aktivit  vedoucí ke spolupráci se ZUŠ, </a:t>
                      </a:r>
                      <a:r>
                        <a:rPr lang="cs-CZ" dirty="0" err="1" smtClean="0"/>
                        <a:t>Bot.zahradou</a:t>
                      </a:r>
                      <a:r>
                        <a:rPr lang="cs-CZ" dirty="0" smtClean="0"/>
                        <a:t> a zámkem</a:t>
                      </a: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Dokončení studia učitelky na 2.st.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Probíhá</a:t>
                      </a:r>
                      <a:r>
                        <a:rPr lang="cs-CZ" baseline="0" dirty="0" smtClean="0"/>
                        <a:t> s</a:t>
                      </a:r>
                      <a:r>
                        <a:rPr lang="cs-CZ" dirty="0" smtClean="0"/>
                        <a:t>tudium 1.stupeň</a:t>
                      </a:r>
                    </a:p>
                    <a:p>
                      <a:pPr algn="ctr"/>
                      <a:r>
                        <a:rPr lang="cs-CZ" dirty="0" smtClean="0"/>
                        <a:t>Inzerce na učitele </a:t>
                      </a:r>
                    </a:p>
                    <a:p>
                      <a:pPr algn="ctr"/>
                      <a:r>
                        <a:rPr lang="cs-CZ" dirty="0" smtClean="0"/>
                        <a:t>F, M</a:t>
                      </a:r>
                    </a:p>
                  </a:txBody>
                  <a:tcPr marL="96520" marR="965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67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Strategické cíle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314418"/>
              </p:ext>
            </p:extLst>
          </p:nvPr>
        </p:nvGraphicFramePr>
        <p:xfrm>
          <a:off x="304800" y="1554163"/>
          <a:ext cx="8686800" cy="577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37084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Odstranění nedostatků: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arenR"/>
                        <a:tabLst/>
                        <a:defRPr/>
                      </a:pPr>
                      <a:r>
                        <a:rPr lang="cs-CZ" b="0" dirty="0" smtClean="0"/>
                        <a:t>oprava budovy, zejména sociální zařízení, podlahy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arenR"/>
                        <a:tabLst/>
                        <a:defRPr/>
                      </a:pPr>
                      <a:r>
                        <a:rPr lang="cs-CZ" b="0" dirty="0" smtClean="0"/>
                        <a:t>Stravování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arenR"/>
                        <a:tabLst/>
                        <a:defRPr/>
                      </a:pPr>
                      <a:r>
                        <a:rPr lang="cs-CZ" b="0" dirty="0" smtClean="0"/>
                        <a:t>Vybavení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arenR"/>
                        <a:tabLst/>
                        <a:defRPr/>
                      </a:pPr>
                      <a:r>
                        <a:rPr lang="cs-CZ" b="0" dirty="0" smtClean="0"/>
                        <a:t>Nepřizpůsobovat výuku nejslabším žákům</a:t>
                      </a:r>
                    </a:p>
                  </a:txBody>
                  <a:tcPr marL="96520" marR="9652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endParaRPr lang="cs-CZ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KDY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</a:t>
                      </a:r>
                      <a:r>
                        <a:rPr lang="cs-CZ" baseline="0" dirty="0" smtClean="0"/>
                        <a:t> 2017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 02/2017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 2017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 02/2017</a:t>
                      </a:r>
                      <a:endParaRPr lang="cs-CZ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KDO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ZŘIZOVATEL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ZŘIZOVATEL + vedení školy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Vedení školy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Vedení školy</a:t>
                      </a:r>
                    </a:p>
                    <a:p>
                      <a:pPr algn="ctr"/>
                      <a:r>
                        <a:rPr lang="cs-CZ" dirty="0" smtClean="0"/>
                        <a:t>učitelé</a:t>
                      </a: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Oprava budovy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Zlepšení</a:t>
                      </a:r>
                      <a:r>
                        <a:rPr lang="cs-CZ" baseline="0" dirty="0" smtClean="0"/>
                        <a:t> kvality jídla</a:t>
                      </a:r>
                    </a:p>
                    <a:p>
                      <a:pPr algn="ctr"/>
                      <a:r>
                        <a:rPr lang="cs-CZ" baseline="0" dirty="0" smtClean="0"/>
                        <a:t>Struktura jídelníčku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Obnova vybavení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Zpřísnění hodnocení</a:t>
                      </a:r>
                    </a:p>
                    <a:p>
                      <a:pPr algn="ctr"/>
                      <a:r>
                        <a:rPr lang="cs-CZ" dirty="0" smtClean="0"/>
                        <a:t>Ve vztahu k výstupům ŠVP</a:t>
                      </a:r>
                      <a:endParaRPr lang="cs-CZ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JAK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aseline="0" dirty="0" smtClean="0"/>
                        <a:t>Pasportizace školy</a:t>
                      </a:r>
                    </a:p>
                    <a:p>
                      <a:pPr algn="ctr"/>
                      <a:r>
                        <a:rPr lang="cs-CZ" baseline="0" dirty="0" smtClean="0"/>
                        <a:t>Dílčí projekty</a:t>
                      </a:r>
                    </a:p>
                    <a:p>
                      <a:pPr algn="ctr"/>
                      <a:r>
                        <a:rPr lang="cs-CZ" baseline="0" dirty="0" smtClean="0"/>
                        <a:t>Opravy…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Jednání s dodavatelem </a:t>
                      </a:r>
                    </a:p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Jiný</a:t>
                      </a:r>
                      <a:r>
                        <a:rPr lang="cs-CZ" baseline="0" dirty="0" smtClean="0"/>
                        <a:t> dodavatel?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Využití </a:t>
                      </a:r>
                      <a:r>
                        <a:rPr lang="cs-CZ" dirty="0" err="1" smtClean="0"/>
                        <a:t>fin.prostředků</a:t>
                      </a:r>
                      <a:r>
                        <a:rPr lang="cs-CZ" dirty="0" smtClean="0"/>
                        <a:t> </a:t>
                      </a:r>
                    </a:p>
                    <a:p>
                      <a:pPr algn="ctr"/>
                      <a:r>
                        <a:rPr lang="cs-CZ" dirty="0" smtClean="0"/>
                        <a:t>z provozního rozpočtu + projekty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Dodržování klasifikačního řádu (pravidla hodnocení) + kontrola (</a:t>
                      </a:r>
                      <a:r>
                        <a:rPr lang="cs-CZ" dirty="0" err="1" smtClean="0"/>
                        <a:t>hospotace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 marL="96520" marR="965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4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Informace o dotaznících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Rodiče: odevzdáno 32 ze 106 = 30 %</a:t>
            </a:r>
          </a:p>
          <a:p>
            <a:r>
              <a:rPr lang="cs-CZ" dirty="0" smtClean="0"/>
              <a:t>Žáci: odevzdáno 72 ze 106 (+2 třídy) = 66 %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34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Strategické cíle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663315"/>
              </p:ext>
            </p:extLst>
          </p:nvPr>
        </p:nvGraphicFramePr>
        <p:xfrm>
          <a:off x="304800" y="1554163"/>
          <a:ext cx="8686800" cy="467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Eliminace odchodu žáků na jiné školy: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arenR"/>
                        <a:tabLst/>
                        <a:defRPr/>
                      </a:pPr>
                      <a:r>
                        <a:rPr lang="cs-CZ" b="0" dirty="0" smtClean="0"/>
                        <a:t>zlepšení kvality učení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arenR"/>
                        <a:tabLst/>
                        <a:defRPr/>
                      </a:pPr>
                      <a:r>
                        <a:rPr lang="cs-CZ" b="0" dirty="0" smtClean="0"/>
                        <a:t>výměna učitelů</a:t>
                      </a:r>
                    </a:p>
                  </a:txBody>
                  <a:tcPr marL="96520" marR="9652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KDY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 02/2017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OD 09/2017</a:t>
                      </a:r>
                      <a:endParaRPr lang="cs-CZ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KDO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Učitelé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Vedení školy</a:t>
                      </a:r>
                      <a:endParaRPr lang="cs-CZ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DVPP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cs-CZ" baseline="0" dirty="0" smtClean="0"/>
                        <a:t>Odchod do SD (ZŘŠ, vedoucí </a:t>
                      </a:r>
                      <a:r>
                        <a:rPr lang="cs-CZ" baseline="0" dirty="0" err="1" smtClean="0"/>
                        <a:t>vych</a:t>
                      </a:r>
                      <a:r>
                        <a:rPr lang="cs-CZ" baseline="0" dirty="0" smtClean="0"/>
                        <a:t>. ŠD)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cs-CZ" baseline="0" dirty="0" smtClean="0"/>
                        <a:t>Změna v pozici ZŘŠ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cs-CZ" baseline="0" dirty="0" smtClean="0"/>
                        <a:t>Odchod nekvalifikovaného učitele M,F</a:t>
                      </a: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JAK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Využití získaných dovedností z DVPP + kontrola (hospitace)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Inzerce, propagace</a:t>
                      </a:r>
                    </a:p>
                    <a:p>
                      <a:pPr algn="ctr"/>
                      <a:r>
                        <a:rPr lang="cs-CZ" dirty="0" smtClean="0"/>
                        <a:t>Pobídky ze strany zřizovatele?</a:t>
                      </a:r>
                    </a:p>
                  </a:txBody>
                  <a:tcPr marL="96520" marR="965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328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Strategické cíle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968242"/>
              </p:ext>
            </p:extLst>
          </p:nvPr>
        </p:nvGraphicFramePr>
        <p:xfrm>
          <a:off x="304800" y="1554163"/>
          <a:ext cx="8686800" cy="331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b="1" dirty="0" smtClean="0"/>
                        <a:t>Zlepšení 2.stupně ZŠ: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arenR"/>
                        <a:tabLst/>
                        <a:defRPr/>
                      </a:pPr>
                      <a:r>
                        <a:rPr lang="cs-CZ" b="0" dirty="0" smtClean="0"/>
                        <a:t>kvalifikace učitelů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arenR"/>
                        <a:tabLst/>
                        <a:defRPr/>
                      </a:pPr>
                      <a:r>
                        <a:rPr lang="cs-CZ" b="0" dirty="0" smtClean="0"/>
                        <a:t>příprava žáků na přijímací zkoušky na SŠ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UcParenR"/>
                        <a:tabLst/>
                        <a:defRPr/>
                      </a:pPr>
                      <a:r>
                        <a:rPr lang="cs-CZ" b="0" dirty="0" smtClean="0"/>
                        <a:t>změna způsobu výuky </a:t>
                      </a:r>
                    </a:p>
                  </a:txBody>
                  <a:tcPr marL="96520" marR="96520"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KDY</a:t>
                      </a:r>
                      <a:endParaRPr lang="cs-CZ" dirty="0"/>
                    </a:p>
                  </a:txBody>
                  <a:tcPr marL="96520" marR="96520"/>
                </a:tc>
                <a:tc rowSpan="4"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Viz </a:t>
                      </a:r>
                    </a:p>
                    <a:p>
                      <a:pPr algn="ctr"/>
                      <a:r>
                        <a:rPr lang="cs-CZ" dirty="0" smtClean="0"/>
                        <a:t>Zvýšení počtu žáků – kvalifikovaný sbor</a:t>
                      </a:r>
                      <a:endParaRPr lang="cs-CZ" dirty="0"/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Probíhá</a:t>
                      </a:r>
                      <a:endParaRPr lang="cs-CZ" dirty="0"/>
                    </a:p>
                  </a:txBody>
                  <a:tcPr marL="96520" marR="96520"/>
                </a:tc>
                <a:tc rowSpan="4">
                  <a:txBody>
                    <a:bodyPr/>
                    <a:lstStyle/>
                    <a:p>
                      <a:pPr algn="ctr"/>
                      <a:endParaRPr lang="cs-CZ" dirty="0" smtClean="0"/>
                    </a:p>
                    <a:p>
                      <a:pPr algn="ctr"/>
                      <a:r>
                        <a:rPr lang="cs-CZ" dirty="0" smtClean="0"/>
                        <a:t>Viz</a:t>
                      </a:r>
                    </a:p>
                    <a:p>
                      <a:pPr algn="ctr"/>
                      <a:r>
                        <a:rPr lang="cs-CZ" dirty="0" smtClean="0"/>
                        <a:t>Zvýšení počtu žáků – využití výjimečnosti</a:t>
                      </a:r>
                    </a:p>
                    <a:p>
                      <a:pPr algn="ctr"/>
                      <a:r>
                        <a:rPr lang="cs-CZ" dirty="0" smtClean="0"/>
                        <a:t> </a:t>
                      </a:r>
                      <a:endParaRPr lang="cs-CZ" dirty="0"/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KDO</a:t>
                      </a:r>
                      <a:endParaRPr lang="cs-CZ" dirty="0"/>
                    </a:p>
                  </a:txBody>
                  <a:tcPr marL="96520" marR="96520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Vyučující ČJ, M</a:t>
                      </a:r>
                      <a:endParaRPr lang="cs-CZ" dirty="0"/>
                    </a:p>
                  </a:txBody>
                  <a:tcPr marL="96520" marR="96520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</a:t>
                      </a:r>
                      <a:endParaRPr lang="cs-CZ" dirty="0"/>
                    </a:p>
                  </a:txBody>
                  <a:tcPr marL="96520" marR="96520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Doučování</a:t>
                      </a:r>
                    </a:p>
                  </a:txBody>
                  <a:tcPr marL="96520" marR="96520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JAK</a:t>
                      </a:r>
                      <a:endParaRPr lang="cs-CZ" dirty="0"/>
                    </a:p>
                  </a:txBody>
                  <a:tcPr marL="96520" marR="96520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Opakování</a:t>
                      </a:r>
                    </a:p>
                    <a:p>
                      <a:pPr algn="ctr"/>
                      <a:endParaRPr lang="cs-CZ" dirty="0"/>
                    </a:p>
                  </a:txBody>
                  <a:tcPr marL="96520" marR="96520"/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19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Rodiče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V čem je naše škola výjimečná?</a:t>
            </a:r>
          </a:p>
          <a:p>
            <a:r>
              <a:rPr lang="cs-CZ" dirty="0"/>
              <a:t>Nízký počet žáků </a:t>
            </a:r>
            <a:r>
              <a:rPr lang="cs-CZ" dirty="0" smtClean="0"/>
              <a:t>- </a:t>
            </a:r>
            <a:r>
              <a:rPr lang="cs-CZ" dirty="0"/>
              <a:t>11 – 34 %</a:t>
            </a:r>
          </a:p>
          <a:p>
            <a:r>
              <a:rPr lang="cs-CZ" dirty="0"/>
              <a:t>Rodinná atmosféra </a:t>
            </a:r>
            <a:r>
              <a:rPr lang="cs-CZ" dirty="0" smtClean="0"/>
              <a:t>- </a:t>
            </a:r>
            <a:r>
              <a:rPr lang="cs-CZ" dirty="0"/>
              <a:t>9 – 28 %</a:t>
            </a:r>
          </a:p>
          <a:p>
            <a:r>
              <a:rPr lang="cs-CZ" dirty="0"/>
              <a:t>Individuální práce s dětmi </a:t>
            </a:r>
            <a:r>
              <a:rPr lang="cs-CZ" dirty="0" smtClean="0"/>
              <a:t>- 4 </a:t>
            </a:r>
            <a:r>
              <a:rPr lang="cs-CZ" dirty="0"/>
              <a:t>– 12 %</a:t>
            </a:r>
          </a:p>
          <a:p>
            <a:r>
              <a:rPr lang="cs-CZ" dirty="0"/>
              <a:t>Více času na učivo, procvičování apod</a:t>
            </a:r>
            <a:r>
              <a:rPr lang="cs-CZ" dirty="0" smtClean="0"/>
              <a:t>. - </a:t>
            </a:r>
            <a:r>
              <a:rPr lang="cs-CZ" dirty="0"/>
              <a:t>4</a:t>
            </a:r>
          </a:p>
          <a:p>
            <a:r>
              <a:rPr lang="cs-CZ" dirty="0"/>
              <a:t>Blízkost ZUŠ </a:t>
            </a:r>
            <a:r>
              <a:rPr lang="cs-CZ" dirty="0" smtClean="0"/>
              <a:t>- 3 </a:t>
            </a:r>
            <a:r>
              <a:rPr lang="cs-CZ" dirty="0"/>
              <a:t>– 10 %</a:t>
            </a:r>
          </a:p>
          <a:p>
            <a:r>
              <a:rPr lang="cs-CZ" dirty="0"/>
              <a:t>Malá škola </a:t>
            </a:r>
            <a:r>
              <a:rPr lang="cs-CZ" dirty="0" smtClean="0"/>
              <a:t>- 2 </a:t>
            </a:r>
            <a:r>
              <a:rPr lang="cs-CZ" dirty="0"/>
              <a:t>– 6 %</a:t>
            </a:r>
          </a:p>
          <a:p>
            <a:r>
              <a:rPr lang="cs-CZ" dirty="0"/>
              <a:t>Lepší přístup učitelů k </a:t>
            </a:r>
            <a:r>
              <a:rPr lang="cs-CZ" dirty="0" smtClean="0"/>
              <a:t>dětem - 2</a:t>
            </a:r>
            <a:endParaRPr lang="cs-CZ" dirty="0"/>
          </a:p>
          <a:p>
            <a:r>
              <a:rPr lang="cs-CZ" dirty="0"/>
              <a:t>Dobrá výuka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Jedinečné prostředí – příroda, kultura, </a:t>
            </a:r>
            <a:r>
              <a:rPr lang="cs-CZ" dirty="0" smtClean="0"/>
              <a:t>tradice - 2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74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Rodiče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Jakým způsobem by mohla škola ovlivnit zvýšení počtu </a:t>
            </a:r>
            <a:r>
              <a:rPr lang="cs-CZ" b="1" dirty="0" smtClean="0"/>
              <a:t>žáků?</a:t>
            </a:r>
          </a:p>
          <a:p>
            <a:r>
              <a:rPr lang="cs-CZ" dirty="0"/>
              <a:t>Větší propagace, prezentace </a:t>
            </a:r>
            <a:r>
              <a:rPr lang="cs-CZ" dirty="0" smtClean="0"/>
              <a:t>- 4 </a:t>
            </a:r>
            <a:r>
              <a:rPr lang="cs-CZ" dirty="0"/>
              <a:t>– 12 %</a:t>
            </a:r>
          </a:p>
          <a:p>
            <a:r>
              <a:rPr lang="cs-CZ" dirty="0"/>
              <a:t>Originalita </a:t>
            </a:r>
            <a:r>
              <a:rPr lang="cs-CZ" dirty="0" smtClean="0"/>
              <a:t>- 2 – </a:t>
            </a:r>
            <a:r>
              <a:rPr lang="cs-CZ" dirty="0"/>
              <a:t>6 %</a:t>
            </a:r>
          </a:p>
          <a:p>
            <a:r>
              <a:rPr lang="cs-CZ" dirty="0"/>
              <a:t>Schůzky s rodiči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Využít prostředí – hrad, zámek, botanická zahrada, okolní krajina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Propojení se </a:t>
            </a:r>
            <a:r>
              <a:rPr lang="cs-CZ" dirty="0" smtClean="0"/>
              <a:t>ZUŠ - 2</a:t>
            </a:r>
            <a:endParaRPr lang="cs-CZ" dirty="0"/>
          </a:p>
          <a:p>
            <a:r>
              <a:rPr lang="cs-CZ" dirty="0"/>
              <a:t>Dobrý učitelský </a:t>
            </a:r>
            <a:r>
              <a:rPr lang="cs-CZ" dirty="0" smtClean="0"/>
              <a:t>sbor - 2</a:t>
            </a:r>
            <a:endParaRPr lang="cs-CZ" dirty="0"/>
          </a:p>
          <a:p>
            <a:r>
              <a:rPr lang="cs-CZ" dirty="0"/>
              <a:t>Kvalifikovaný </a:t>
            </a:r>
            <a:r>
              <a:rPr lang="cs-CZ" dirty="0" smtClean="0"/>
              <a:t>sbor - 2</a:t>
            </a: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347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Rodiče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Co se </a:t>
            </a:r>
            <a:r>
              <a:rPr lang="cs-CZ" b="1" dirty="0" smtClean="0"/>
              <a:t>Vám </a:t>
            </a:r>
            <a:r>
              <a:rPr lang="cs-CZ" b="1" dirty="0"/>
              <a:t>na naší škole nelíbí</a:t>
            </a:r>
            <a:r>
              <a:rPr lang="cs-CZ" b="1" dirty="0" smtClean="0"/>
              <a:t>?</a:t>
            </a:r>
          </a:p>
          <a:p>
            <a:r>
              <a:rPr lang="cs-CZ" dirty="0"/>
              <a:t>Toalety </a:t>
            </a:r>
            <a:r>
              <a:rPr lang="cs-CZ" dirty="0" smtClean="0"/>
              <a:t>- 6 </a:t>
            </a:r>
            <a:r>
              <a:rPr lang="cs-CZ" dirty="0"/>
              <a:t>– 18 %</a:t>
            </a:r>
          </a:p>
          <a:p>
            <a:r>
              <a:rPr lang="cs-CZ" dirty="0"/>
              <a:t>Stravování </a:t>
            </a:r>
            <a:r>
              <a:rPr lang="cs-CZ" dirty="0" smtClean="0"/>
              <a:t>- 5 </a:t>
            </a:r>
            <a:r>
              <a:rPr lang="cs-CZ" dirty="0"/>
              <a:t>– 15 %</a:t>
            </a:r>
          </a:p>
          <a:p>
            <a:r>
              <a:rPr lang="cs-CZ" dirty="0"/>
              <a:t>Vybavení učeben </a:t>
            </a:r>
            <a:r>
              <a:rPr lang="cs-CZ" dirty="0" smtClean="0"/>
              <a:t>- 5</a:t>
            </a:r>
            <a:endParaRPr lang="cs-CZ" dirty="0"/>
          </a:p>
          <a:p>
            <a:r>
              <a:rPr lang="cs-CZ" dirty="0"/>
              <a:t>Vzhled školy </a:t>
            </a:r>
            <a:r>
              <a:rPr lang="cs-CZ" dirty="0" smtClean="0"/>
              <a:t>- 3 </a:t>
            </a:r>
            <a:r>
              <a:rPr lang="cs-CZ" dirty="0"/>
              <a:t>– 10 %</a:t>
            </a:r>
          </a:p>
          <a:p>
            <a:r>
              <a:rPr lang="cs-CZ" sz="3000" dirty="0"/>
              <a:t>Přizpůsobení výuky nejpomalejším dětem </a:t>
            </a:r>
            <a:r>
              <a:rPr lang="cs-CZ" sz="3000" dirty="0" smtClean="0"/>
              <a:t>- 2 </a:t>
            </a:r>
            <a:r>
              <a:rPr lang="cs-CZ" sz="3000" dirty="0"/>
              <a:t>– 6 %</a:t>
            </a:r>
          </a:p>
          <a:p>
            <a:r>
              <a:rPr lang="cs-CZ" dirty="0"/>
              <a:t>Střídání učitelů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Šatny </a:t>
            </a:r>
            <a:r>
              <a:rPr lang="cs-CZ" dirty="0" smtClean="0"/>
              <a:t>- 2</a:t>
            </a:r>
            <a:endParaRPr lang="cs-CZ" dirty="0"/>
          </a:p>
          <a:p>
            <a:r>
              <a:rPr lang="cs-CZ" dirty="0"/>
              <a:t>Čistota </a:t>
            </a:r>
            <a:r>
              <a:rPr lang="cs-CZ" dirty="0" smtClean="0"/>
              <a:t>- 2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90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Rodiče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Jaký je podle Vás důvod odchodu našich žáků do jiné školy</a:t>
            </a:r>
            <a:r>
              <a:rPr lang="cs-CZ" b="1" dirty="0" smtClean="0"/>
              <a:t>?</a:t>
            </a:r>
          </a:p>
          <a:p>
            <a:r>
              <a:rPr lang="cs-CZ" dirty="0"/>
              <a:t>Kvalita učení </a:t>
            </a:r>
            <a:r>
              <a:rPr lang="cs-CZ" dirty="0" smtClean="0"/>
              <a:t>- 6 </a:t>
            </a:r>
            <a:r>
              <a:rPr lang="cs-CZ" dirty="0"/>
              <a:t>- 18 %</a:t>
            </a:r>
          </a:p>
          <a:p>
            <a:r>
              <a:rPr lang="cs-CZ" dirty="0"/>
              <a:t>Někteří </a:t>
            </a:r>
            <a:r>
              <a:rPr lang="cs-CZ" dirty="0" smtClean="0"/>
              <a:t>učitelé - 4 </a:t>
            </a:r>
            <a:r>
              <a:rPr lang="cs-CZ" dirty="0"/>
              <a:t>– 12 %</a:t>
            </a:r>
          </a:p>
          <a:p>
            <a:r>
              <a:rPr lang="cs-CZ" sz="2800" dirty="0"/>
              <a:t>Zůstávají děti se slabšími stud. p</a:t>
            </a:r>
            <a:r>
              <a:rPr lang="cs-CZ" sz="2800" dirty="0" smtClean="0"/>
              <a:t>ředpoklady - 4 </a:t>
            </a:r>
            <a:r>
              <a:rPr lang="cs-CZ" sz="2800" dirty="0"/>
              <a:t>– 12%</a:t>
            </a:r>
          </a:p>
          <a:p>
            <a:r>
              <a:rPr lang="cs-CZ" dirty="0"/>
              <a:t>Zaměstnání rodičů </a:t>
            </a:r>
            <a:r>
              <a:rPr lang="cs-CZ" dirty="0" smtClean="0"/>
              <a:t>- 2 </a:t>
            </a:r>
            <a:r>
              <a:rPr lang="cs-CZ" dirty="0"/>
              <a:t>– 6 %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385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Rodiče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Co potřebuje ke zlepšení 2.stupeň naší školy</a:t>
            </a:r>
            <a:r>
              <a:rPr lang="cs-CZ" b="1" dirty="0" smtClean="0"/>
              <a:t>?</a:t>
            </a:r>
          </a:p>
          <a:p>
            <a:r>
              <a:rPr lang="cs-CZ" dirty="0"/>
              <a:t>Kvalifikovaní a zkušení </a:t>
            </a:r>
            <a:r>
              <a:rPr lang="cs-CZ" dirty="0" smtClean="0"/>
              <a:t>učitelé - 5 </a:t>
            </a:r>
            <a:r>
              <a:rPr lang="cs-CZ" dirty="0"/>
              <a:t>– 15 %</a:t>
            </a:r>
          </a:p>
          <a:p>
            <a:r>
              <a:rPr lang="cs-CZ" sz="2800" dirty="0"/>
              <a:t>Důsledná příprava žáků na </a:t>
            </a:r>
            <a:r>
              <a:rPr lang="cs-CZ" sz="2800" dirty="0" err="1"/>
              <a:t>přij</a:t>
            </a:r>
            <a:r>
              <a:rPr lang="cs-CZ" sz="2800" dirty="0"/>
              <a:t>. </a:t>
            </a:r>
            <a:r>
              <a:rPr lang="cs-CZ" sz="2800" dirty="0" smtClean="0"/>
              <a:t>zkoušky - 3 </a:t>
            </a:r>
            <a:r>
              <a:rPr lang="cs-CZ" sz="2800" dirty="0"/>
              <a:t>– 10 %</a:t>
            </a:r>
          </a:p>
          <a:p>
            <a:r>
              <a:rPr lang="cs-CZ" dirty="0"/>
              <a:t>Dobří, kvalitní učitelé </a:t>
            </a:r>
            <a:r>
              <a:rPr lang="cs-CZ" dirty="0" smtClean="0"/>
              <a:t>- 2 </a:t>
            </a:r>
            <a:r>
              <a:rPr lang="cs-CZ" dirty="0"/>
              <a:t>– 6 %</a:t>
            </a:r>
          </a:p>
          <a:p>
            <a:r>
              <a:rPr lang="cs-CZ" dirty="0"/>
              <a:t>Lepší příprava </a:t>
            </a:r>
            <a:r>
              <a:rPr lang="cs-CZ" dirty="0" smtClean="0"/>
              <a:t>žáků - 2</a:t>
            </a:r>
            <a:endParaRPr lang="cs-CZ" dirty="0"/>
          </a:p>
          <a:p>
            <a:r>
              <a:rPr lang="cs-CZ" dirty="0"/>
              <a:t>Změna způsobu výuky, která zaujme </a:t>
            </a:r>
            <a:r>
              <a:rPr lang="cs-CZ" dirty="0" smtClean="0"/>
              <a:t>žáky - 2</a:t>
            </a:r>
            <a:endParaRPr lang="cs-CZ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4316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Co se ti na naší škole nejvíce líbí</a:t>
            </a:r>
            <a:r>
              <a:rPr lang="cs-CZ" b="1" dirty="0" smtClean="0"/>
              <a:t>?</a:t>
            </a:r>
          </a:p>
          <a:p>
            <a:r>
              <a:rPr lang="cs-CZ" dirty="0"/>
              <a:t>Hodné učitelky – učitelé </a:t>
            </a:r>
            <a:r>
              <a:rPr lang="cs-CZ" dirty="0" smtClean="0"/>
              <a:t>- 13 </a:t>
            </a:r>
            <a:r>
              <a:rPr lang="cs-CZ" dirty="0"/>
              <a:t>– 18 %</a:t>
            </a:r>
          </a:p>
          <a:p>
            <a:r>
              <a:rPr lang="cs-CZ" dirty="0"/>
              <a:t>Učitelky-učitelé </a:t>
            </a:r>
            <a:r>
              <a:rPr lang="cs-CZ" dirty="0" smtClean="0"/>
              <a:t>- 7 </a:t>
            </a:r>
            <a:r>
              <a:rPr lang="cs-CZ" dirty="0"/>
              <a:t>– 10 %</a:t>
            </a:r>
          </a:p>
          <a:p>
            <a:r>
              <a:rPr lang="cs-CZ" dirty="0"/>
              <a:t>Školní zahrada </a:t>
            </a:r>
            <a:r>
              <a:rPr lang="cs-CZ" dirty="0" smtClean="0"/>
              <a:t>- 6 </a:t>
            </a:r>
            <a:r>
              <a:rPr lang="cs-CZ" dirty="0"/>
              <a:t>– 8 %</a:t>
            </a:r>
          </a:p>
          <a:p>
            <a:r>
              <a:rPr lang="cs-CZ" dirty="0"/>
              <a:t>Učebna PC </a:t>
            </a:r>
            <a:r>
              <a:rPr lang="cs-CZ" dirty="0" smtClean="0"/>
              <a:t>- 4 </a:t>
            </a:r>
            <a:r>
              <a:rPr lang="cs-CZ" dirty="0"/>
              <a:t>– 5 %</a:t>
            </a:r>
          </a:p>
          <a:p>
            <a:r>
              <a:rPr lang="cs-CZ" dirty="0"/>
              <a:t>Šatny </a:t>
            </a:r>
            <a:r>
              <a:rPr lang="cs-CZ" dirty="0" smtClean="0"/>
              <a:t>- 4</a:t>
            </a:r>
            <a:endParaRPr lang="cs-CZ" dirty="0"/>
          </a:p>
          <a:p>
            <a:r>
              <a:rPr lang="cs-CZ" dirty="0"/>
              <a:t>Přístup k žákům </a:t>
            </a:r>
            <a:r>
              <a:rPr lang="cs-CZ" dirty="0" smtClean="0"/>
              <a:t>- 3 </a:t>
            </a:r>
            <a:r>
              <a:rPr lang="cs-CZ" dirty="0"/>
              <a:t>– 4 %</a:t>
            </a:r>
          </a:p>
          <a:p>
            <a:r>
              <a:rPr lang="cs-CZ" dirty="0"/>
              <a:t>Málo dětí, znají se </a:t>
            </a:r>
            <a:r>
              <a:rPr lang="cs-CZ" dirty="0" smtClean="0"/>
              <a:t>- 3</a:t>
            </a:r>
            <a:endParaRPr lang="cs-CZ" dirty="0"/>
          </a:p>
          <a:p>
            <a:r>
              <a:rPr lang="cs-CZ" dirty="0"/>
              <a:t>Kolektiv </a:t>
            </a:r>
            <a:r>
              <a:rPr lang="cs-CZ" dirty="0" smtClean="0"/>
              <a:t>- 3</a:t>
            </a:r>
            <a:endParaRPr lang="cs-CZ" dirty="0"/>
          </a:p>
          <a:p>
            <a:r>
              <a:rPr lang="cs-CZ" dirty="0"/>
              <a:t>Kamarádi </a:t>
            </a:r>
            <a:r>
              <a:rPr lang="cs-CZ" dirty="0" smtClean="0"/>
              <a:t>- 3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164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Žáci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Co se ti na naší škole nejvíce líbí?</a:t>
            </a:r>
          </a:p>
          <a:p>
            <a:r>
              <a:rPr lang="cs-CZ" dirty="0"/>
              <a:t>Tělocvik </a:t>
            </a:r>
            <a:r>
              <a:rPr lang="cs-CZ" dirty="0" smtClean="0"/>
              <a:t>– 3 – 4 %</a:t>
            </a:r>
            <a:endParaRPr lang="cs-CZ" dirty="0"/>
          </a:p>
          <a:p>
            <a:r>
              <a:rPr lang="cs-CZ" dirty="0"/>
              <a:t>Učebna chemie a fyziky - 3</a:t>
            </a:r>
          </a:p>
          <a:p>
            <a:r>
              <a:rPr lang="cs-CZ" dirty="0"/>
              <a:t>Hodná asistentka - 2 – 3 %</a:t>
            </a:r>
          </a:p>
          <a:p>
            <a:r>
              <a:rPr lang="cs-CZ" dirty="0"/>
              <a:t>Učení -  2</a:t>
            </a:r>
          </a:p>
          <a:p>
            <a:r>
              <a:rPr lang="cs-CZ" dirty="0"/>
              <a:t>Přestávka - 2</a:t>
            </a:r>
          </a:p>
          <a:p>
            <a:r>
              <a:rPr lang="cs-CZ" dirty="0"/>
              <a:t>Naše učebna - 2</a:t>
            </a:r>
          </a:p>
          <a:p>
            <a:r>
              <a:rPr lang="cs-CZ" dirty="0"/>
              <a:t>Učebna přírodopisu - 2</a:t>
            </a:r>
          </a:p>
          <a:p>
            <a:r>
              <a:rPr lang="cs-CZ" dirty="0"/>
              <a:t>Hřiště - 2</a:t>
            </a:r>
          </a:p>
          <a:p>
            <a:r>
              <a:rPr lang="cs-CZ" dirty="0"/>
              <a:t>Bufet - 2</a:t>
            </a:r>
          </a:p>
        </p:txBody>
      </p:sp>
    </p:spTree>
    <p:extLst>
      <p:ext uri="{BB962C8B-B14F-4D97-AF65-F5344CB8AC3E}">
        <p14:creationId xmlns:p14="http://schemas.microsoft.com/office/powerpoint/2010/main" val="321092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309</TotalTime>
  <Words>1101</Words>
  <Application>Microsoft Office PowerPoint</Application>
  <PresentationFormat>Předvádění na obrazovce (4:3)</PresentationFormat>
  <Paragraphs>272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Cesta</vt:lpstr>
      <vt:lpstr>STRATEGIE ROZVOJE ŠKOLY</vt:lpstr>
      <vt:lpstr>Informace o dotaznících</vt:lpstr>
      <vt:lpstr>Rodiče</vt:lpstr>
      <vt:lpstr>Rodiče</vt:lpstr>
      <vt:lpstr>Rodiče</vt:lpstr>
      <vt:lpstr>Rodiče</vt:lpstr>
      <vt:lpstr>Rodiče</vt:lpstr>
      <vt:lpstr>Žáci</vt:lpstr>
      <vt:lpstr>Žáci</vt:lpstr>
      <vt:lpstr>Žáci</vt:lpstr>
      <vt:lpstr>Žáci</vt:lpstr>
      <vt:lpstr>Žáci</vt:lpstr>
      <vt:lpstr>Žáci</vt:lpstr>
      <vt:lpstr>Žáci</vt:lpstr>
      <vt:lpstr>Rekapitulace:</vt:lpstr>
      <vt:lpstr>Oblasti strategie rozvoje školy</vt:lpstr>
      <vt:lpstr>Strategické cíle</vt:lpstr>
      <vt:lpstr>Strategické cíle</vt:lpstr>
      <vt:lpstr>Strategické cíle</vt:lpstr>
      <vt:lpstr>Strategické cíle</vt:lpstr>
      <vt:lpstr>Strategické cíle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STRATEGIE ROZVOJE ŠKOLY</dc:title>
  <dc:creator>ředitelka</dc:creator>
  <cp:lastModifiedBy>Eva Andršová</cp:lastModifiedBy>
  <cp:revision>20</cp:revision>
  <dcterms:created xsi:type="dcterms:W3CDTF">2017-01-12T08:07:58Z</dcterms:created>
  <dcterms:modified xsi:type="dcterms:W3CDTF">2017-01-30T17:01:33Z</dcterms:modified>
</cp:coreProperties>
</file>